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snapToGrid="0">
      <p:cViewPr varScale="1">
        <p:scale>
          <a:sx n="88" d="100"/>
          <a:sy n="88" d="100"/>
        </p:scale>
        <p:origin x="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C62591A-E98A-484B-BBFE-2AC07969717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196801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62591A-E98A-484B-BBFE-2AC07969717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2992323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62591A-E98A-484B-BBFE-2AC07969717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704677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62591A-E98A-484B-BBFE-2AC07969717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213688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62591A-E98A-484B-BBFE-2AC07969717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3081124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C62591A-E98A-484B-BBFE-2AC07969717C}"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638461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C62591A-E98A-484B-BBFE-2AC07969717C}" type="datetimeFigureOut">
              <a:rPr lang="en-GB" smtClean="0"/>
              <a:t>09/01/2024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2690582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62591A-E98A-484B-BBFE-2AC07969717C}" type="datetimeFigureOut">
              <a:rPr lang="en-GB" smtClean="0"/>
              <a:t>09/01/2024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368996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2591A-E98A-484B-BBFE-2AC07969717C}" type="datetimeFigureOut">
              <a:rPr lang="en-GB" smtClean="0"/>
              <a:t>09/01/2024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79557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2591A-E98A-484B-BBFE-2AC07969717C}"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1605463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2591A-E98A-484B-BBFE-2AC07969717C}"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AC4E969-2A40-48B3-9523-26B3A8F4E809}" type="slidenum">
              <a:rPr lang="en-GB" smtClean="0"/>
              <a:t>‹#›</a:t>
            </a:fld>
            <a:endParaRPr lang="en-GB"/>
          </a:p>
        </p:txBody>
      </p:sp>
    </p:spTree>
    <p:extLst>
      <p:ext uri="{BB962C8B-B14F-4D97-AF65-F5344CB8AC3E}">
        <p14:creationId xmlns:p14="http://schemas.microsoft.com/office/powerpoint/2010/main" val="4064746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2591A-E98A-484B-BBFE-2AC07969717C}" type="datetimeFigureOut">
              <a:rPr lang="en-GB" smtClean="0"/>
              <a:t>09/01/2024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4E969-2A40-48B3-9523-26B3A8F4E809}" type="slidenum">
              <a:rPr lang="en-GB" smtClean="0"/>
              <a:t>‹#›</a:t>
            </a:fld>
            <a:endParaRPr lang="en-GB"/>
          </a:p>
        </p:txBody>
      </p:sp>
    </p:spTree>
    <p:extLst>
      <p:ext uri="{BB962C8B-B14F-4D97-AF65-F5344CB8AC3E}">
        <p14:creationId xmlns:p14="http://schemas.microsoft.com/office/powerpoint/2010/main" val="1403740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6414" y="2053091"/>
            <a:ext cx="9144000" cy="2387600"/>
          </a:xfrm>
        </p:spPr>
        <p:txBody>
          <a:bodyPr>
            <a:noAutofit/>
          </a:bodyPr>
          <a:lstStyle/>
          <a:p>
            <a:r>
              <a:rPr lang="en-GB" sz="9600" b="1" dirty="0"/>
              <a:t>AS, </a:t>
            </a:r>
            <a:r>
              <a:rPr lang="en-GB" sz="9600" b="1" dirty="0" err="1"/>
              <a:t>ALevel</a:t>
            </a:r>
            <a:r>
              <a:rPr lang="en-GB" sz="9600" b="1" dirty="0"/>
              <a:t> </a:t>
            </a:r>
            <a:br>
              <a:rPr lang="en-GB" sz="9600" b="1" dirty="0"/>
            </a:br>
            <a:r>
              <a:rPr lang="en-GB" sz="9600" b="1" dirty="0"/>
              <a:t>ART&amp; DESIGN</a:t>
            </a:r>
          </a:p>
        </p:txBody>
      </p:sp>
    </p:spTree>
    <p:extLst>
      <p:ext uri="{BB962C8B-B14F-4D97-AF65-F5344CB8AC3E}">
        <p14:creationId xmlns:p14="http://schemas.microsoft.com/office/powerpoint/2010/main" val="370073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reative Journey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3964" y="614099"/>
            <a:ext cx="10248900" cy="5764875"/>
          </a:xfrm>
        </p:spPr>
      </p:pic>
      <p:sp>
        <p:nvSpPr>
          <p:cNvPr id="2" name="Title 1"/>
          <p:cNvSpPr>
            <a:spLocks noGrp="1"/>
          </p:cNvSpPr>
          <p:nvPr>
            <p:ph type="title"/>
          </p:nvPr>
        </p:nvSpPr>
        <p:spPr>
          <a:xfrm>
            <a:off x="2767692" y="1572496"/>
            <a:ext cx="6101443" cy="434975"/>
          </a:xfrm>
        </p:spPr>
        <p:txBody>
          <a:bodyPr>
            <a:normAutofit/>
          </a:bodyPr>
          <a:lstStyle/>
          <a:p>
            <a:r>
              <a:rPr lang="en-GB" sz="2000" dirty="0"/>
              <a:t>Please view this short video about the creative industries </a:t>
            </a:r>
          </a:p>
        </p:txBody>
      </p:sp>
    </p:spTree>
    <p:extLst>
      <p:ext uri="{BB962C8B-B14F-4D97-AF65-F5344CB8AC3E}">
        <p14:creationId xmlns:p14="http://schemas.microsoft.com/office/powerpoint/2010/main" val="3983561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Content Placeholder 2"/>
          <p:cNvSpPr>
            <a:spLocks noGrp="1"/>
          </p:cNvSpPr>
          <p:nvPr>
            <p:ph type="title"/>
          </p:nvPr>
        </p:nvSpPr>
        <p:spPr>
          <a:xfrm>
            <a:off x="838200" y="365125"/>
            <a:ext cx="10515600" cy="2280104"/>
          </a:xfrm>
          <a:solidFill>
            <a:schemeClr val="bg1"/>
          </a:solidFill>
        </p:spPr>
        <p:txBody>
          <a:bodyPr>
            <a:noAutofit/>
          </a:bodyPr>
          <a:lstStyle/>
          <a:p>
            <a:r>
              <a:rPr lang="en-GB" sz="2000" b="1" dirty="0"/>
              <a:t>What will be especially important for me to succeed on this course?</a:t>
            </a:r>
          </a:p>
          <a:p>
            <a:r>
              <a:rPr lang="en-GB" sz="2000" dirty="0"/>
              <a:t>You need to have shown a good level of artistic skill at GCSE and enjoy art. You must have a desire to learn new skills and develop your visual language. You should be a independent, hard worker who is prepared to carry out your ideas resulting in ambitious, creative and exciting work with the capability to work under your own initiative.</a:t>
            </a:r>
          </a:p>
          <a:p>
            <a:r>
              <a:rPr lang="en-GB" sz="2000" dirty="0"/>
              <a:t>You could go on to take a higher qualification in Art &amp; Design such as A-level. Skills and creativity promoted by taking Art &amp; Design are important in various career paths.</a:t>
            </a:r>
          </a:p>
        </p:txBody>
      </p:sp>
      <p:sp>
        <p:nvSpPr>
          <p:cNvPr id="6" name="Title 1"/>
          <p:cNvSpPr txBox="1">
            <a:spLocks/>
          </p:cNvSpPr>
          <p:nvPr/>
        </p:nvSpPr>
        <p:spPr>
          <a:xfrm>
            <a:off x="838200" y="3384778"/>
            <a:ext cx="10515600" cy="279218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What qualification will the course lead to?</a:t>
            </a:r>
            <a:br>
              <a:rPr lang="en-GB" sz="2400" dirty="0"/>
            </a:br>
            <a:r>
              <a:rPr lang="en-GB" sz="2400" b="1" dirty="0"/>
              <a:t>I wonder if this will get an A*?</a:t>
            </a:r>
            <a:br>
              <a:rPr lang="en-GB" sz="2400" dirty="0"/>
            </a:br>
            <a:r>
              <a:rPr lang="en-GB" sz="2400" b="1" dirty="0"/>
              <a:t>How would it help me in the future?</a:t>
            </a:r>
            <a:br>
              <a:rPr lang="en-GB" sz="2400" dirty="0"/>
            </a:br>
            <a:r>
              <a:rPr lang="en-GB" sz="2400" dirty="0"/>
              <a:t>The study of Art can help you develop transferable skills that you can take to any career or job. It will help: your research skills; help you to problem solve; develop your ability to work independently; train you to share ideas visually and orally, to be innovative, creative and reflective in your work, consider audience, consumer and/or function in the presentation of your work. </a:t>
            </a:r>
          </a:p>
        </p:txBody>
      </p:sp>
    </p:spTree>
    <p:extLst>
      <p:ext uri="{BB962C8B-B14F-4D97-AF65-F5344CB8AC3E}">
        <p14:creationId xmlns:p14="http://schemas.microsoft.com/office/powerpoint/2010/main" val="1573704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53785" y="2141311"/>
            <a:ext cx="4642758" cy="299674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300" dirty="0"/>
              <a:t>AS</a:t>
            </a:r>
          </a:p>
          <a:p>
            <a:r>
              <a:rPr lang="en-GB" sz="4000" dirty="0"/>
              <a:t>2023  A*-C 100%</a:t>
            </a:r>
          </a:p>
          <a:p>
            <a:r>
              <a:rPr lang="en-GB" sz="4000" dirty="0"/>
              <a:t>2022  A*-C 100%</a:t>
            </a:r>
          </a:p>
          <a:p>
            <a:r>
              <a:rPr lang="en-GB" sz="4000" dirty="0"/>
              <a:t>2021  A*-C 100%</a:t>
            </a:r>
          </a:p>
          <a:p>
            <a:endParaRPr lang="en-GB" sz="6000" dirty="0"/>
          </a:p>
        </p:txBody>
      </p:sp>
      <p:sp>
        <p:nvSpPr>
          <p:cNvPr id="5" name="Title 1"/>
          <p:cNvSpPr txBox="1">
            <a:spLocks/>
          </p:cNvSpPr>
          <p:nvPr/>
        </p:nvSpPr>
        <p:spPr>
          <a:xfrm>
            <a:off x="669471" y="20728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t>St Louis A Level </a:t>
            </a:r>
          </a:p>
          <a:p>
            <a:pPr algn="ctr"/>
            <a:r>
              <a:rPr lang="en-GB" sz="5400" b="1" dirty="0"/>
              <a:t>ART &amp; DESIGN RESULTS</a:t>
            </a:r>
          </a:p>
        </p:txBody>
      </p:sp>
      <p:sp>
        <p:nvSpPr>
          <p:cNvPr id="6" name="Content Placeholder 2"/>
          <p:cNvSpPr txBox="1">
            <a:spLocks/>
          </p:cNvSpPr>
          <p:nvPr/>
        </p:nvSpPr>
        <p:spPr>
          <a:xfrm>
            <a:off x="6096000" y="2141311"/>
            <a:ext cx="4376057" cy="299674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300" dirty="0"/>
              <a:t>A2</a:t>
            </a:r>
          </a:p>
          <a:p>
            <a:r>
              <a:rPr lang="en-GB" sz="4000" dirty="0"/>
              <a:t>2023  A*-C 100%</a:t>
            </a:r>
          </a:p>
          <a:p>
            <a:r>
              <a:rPr lang="en-GB" sz="4000" dirty="0"/>
              <a:t>2022  A*-C 100%</a:t>
            </a:r>
          </a:p>
          <a:p>
            <a:r>
              <a:rPr lang="en-GB" sz="4000" dirty="0"/>
              <a:t>2021  A*-C 100%</a:t>
            </a:r>
          </a:p>
          <a:p>
            <a:endParaRPr lang="en-GB" sz="4000" dirty="0"/>
          </a:p>
        </p:txBody>
      </p:sp>
    </p:spTree>
    <p:extLst>
      <p:ext uri="{BB962C8B-B14F-4D97-AF65-F5344CB8AC3E}">
        <p14:creationId xmlns:p14="http://schemas.microsoft.com/office/powerpoint/2010/main" val="2960759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96" y="179613"/>
            <a:ext cx="6150429" cy="489858"/>
          </a:xfrm>
        </p:spPr>
        <p:txBody>
          <a:bodyPr>
            <a:normAutofit fontScale="90000"/>
          </a:bodyPr>
          <a:lstStyle/>
          <a:p>
            <a:r>
              <a:rPr lang="en-GB" dirty="0"/>
              <a:t>Course content AS</a:t>
            </a:r>
          </a:p>
        </p:txBody>
      </p:sp>
      <p:pic>
        <p:nvPicPr>
          <p:cNvPr id="4" name="Content Placeholder 3"/>
          <p:cNvPicPr>
            <a:picLocks noGrp="1" noChangeAspect="1"/>
          </p:cNvPicPr>
          <p:nvPr>
            <p:ph idx="1"/>
          </p:nvPr>
        </p:nvPicPr>
        <p:blipFill rotWithShape="1">
          <a:blip r:embed="rId2"/>
          <a:srcRect l="26922" t="27941" r="27696" b="13519"/>
          <a:stretch/>
        </p:blipFill>
        <p:spPr>
          <a:xfrm>
            <a:off x="282396" y="669471"/>
            <a:ext cx="8168999" cy="5927271"/>
          </a:xfrm>
          <a:prstGeom prst="rect">
            <a:avLst/>
          </a:prstGeom>
        </p:spPr>
      </p:pic>
      <p:sp>
        <p:nvSpPr>
          <p:cNvPr id="5" name="TextBox 4"/>
          <p:cNvSpPr txBox="1"/>
          <p:nvPr/>
        </p:nvSpPr>
        <p:spPr>
          <a:xfrm>
            <a:off x="8703129" y="1208314"/>
            <a:ext cx="3343159" cy="646331"/>
          </a:xfrm>
          <a:prstGeom prst="rect">
            <a:avLst/>
          </a:prstGeom>
          <a:solidFill>
            <a:schemeClr val="bg1"/>
          </a:solidFill>
        </p:spPr>
        <p:txBody>
          <a:bodyPr wrap="none" rtlCol="0">
            <a:spAutoFit/>
          </a:bodyPr>
          <a:lstStyle/>
          <a:p>
            <a:r>
              <a:rPr lang="en-GB" dirty="0"/>
              <a:t>AS1 Experimental portfolio</a:t>
            </a:r>
          </a:p>
          <a:p>
            <a:r>
              <a:rPr lang="en-GB" dirty="0"/>
              <a:t>Completed in school and at home</a:t>
            </a:r>
          </a:p>
        </p:txBody>
      </p:sp>
      <p:sp>
        <p:nvSpPr>
          <p:cNvPr id="6" name="TextBox 5"/>
          <p:cNvSpPr txBox="1"/>
          <p:nvPr/>
        </p:nvSpPr>
        <p:spPr>
          <a:xfrm>
            <a:off x="8703129" y="3309940"/>
            <a:ext cx="3343160" cy="1754326"/>
          </a:xfrm>
          <a:prstGeom prst="rect">
            <a:avLst/>
          </a:prstGeom>
          <a:solidFill>
            <a:schemeClr val="bg1"/>
          </a:solidFill>
        </p:spPr>
        <p:txBody>
          <a:bodyPr wrap="square" rtlCol="0">
            <a:spAutoFit/>
          </a:bodyPr>
          <a:lstStyle/>
          <a:p>
            <a:r>
              <a:rPr lang="en-GB" dirty="0"/>
              <a:t>AS2 Personal Response</a:t>
            </a:r>
          </a:p>
          <a:p>
            <a:r>
              <a:rPr lang="en-GB" dirty="0"/>
              <a:t>Completed in school and at home</a:t>
            </a:r>
          </a:p>
          <a:p>
            <a:endParaRPr lang="en-GB" dirty="0"/>
          </a:p>
          <a:p>
            <a:r>
              <a:rPr lang="en-GB" dirty="0"/>
              <a:t>Final outcome completed in controlled 10 hr Exam conditions in school </a:t>
            </a:r>
          </a:p>
        </p:txBody>
      </p:sp>
    </p:spTree>
    <p:extLst>
      <p:ext uri="{BB962C8B-B14F-4D97-AF65-F5344CB8AC3E}">
        <p14:creationId xmlns:p14="http://schemas.microsoft.com/office/powerpoint/2010/main" val="1106174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65125"/>
            <a:ext cx="4664529" cy="662781"/>
          </a:xfrm>
        </p:spPr>
        <p:txBody>
          <a:bodyPr>
            <a:normAutofit fontScale="90000"/>
          </a:bodyPr>
          <a:lstStyle/>
          <a:p>
            <a:r>
              <a:rPr lang="en-GB" dirty="0"/>
              <a:t>A2 Course Content</a:t>
            </a:r>
          </a:p>
        </p:txBody>
      </p:sp>
      <p:pic>
        <p:nvPicPr>
          <p:cNvPr id="4" name="Content Placeholder 3"/>
          <p:cNvPicPr>
            <a:picLocks noGrp="1" noChangeAspect="1"/>
          </p:cNvPicPr>
          <p:nvPr>
            <p:ph idx="1"/>
          </p:nvPr>
        </p:nvPicPr>
        <p:blipFill rotWithShape="1">
          <a:blip r:embed="rId2"/>
          <a:srcRect l="26922" t="29343" r="28329" b="25251"/>
          <a:stretch/>
        </p:blipFill>
        <p:spPr>
          <a:xfrm>
            <a:off x="244928" y="1027906"/>
            <a:ext cx="6776357" cy="3867636"/>
          </a:xfrm>
          <a:prstGeom prst="rect">
            <a:avLst/>
          </a:prstGeom>
        </p:spPr>
      </p:pic>
      <p:pic>
        <p:nvPicPr>
          <p:cNvPr id="5" name="Picture 4"/>
          <p:cNvPicPr>
            <a:picLocks noChangeAspect="1"/>
          </p:cNvPicPr>
          <p:nvPr/>
        </p:nvPicPr>
        <p:blipFill rotWithShape="1">
          <a:blip r:embed="rId3"/>
          <a:srcRect l="27187" t="46191" r="28750" b="23571"/>
          <a:stretch/>
        </p:blipFill>
        <p:spPr>
          <a:xfrm>
            <a:off x="293915" y="4784272"/>
            <a:ext cx="6727370" cy="2073728"/>
          </a:xfrm>
          <a:prstGeom prst="rect">
            <a:avLst/>
          </a:prstGeom>
        </p:spPr>
      </p:pic>
      <p:sp>
        <p:nvSpPr>
          <p:cNvPr id="6" name="TextBox 5"/>
          <p:cNvSpPr txBox="1"/>
          <p:nvPr/>
        </p:nvSpPr>
        <p:spPr>
          <a:xfrm>
            <a:off x="7108372" y="1240177"/>
            <a:ext cx="3894528" cy="646331"/>
          </a:xfrm>
          <a:prstGeom prst="rect">
            <a:avLst/>
          </a:prstGeom>
          <a:solidFill>
            <a:schemeClr val="bg1"/>
          </a:solidFill>
        </p:spPr>
        <p:txBody>
          <a:bodyPr wrap="none" rtlCol="0">
            <a:spAutoFit/>
          </a:bodyPr>
          <a:lstStyle/>
          <a:p>
            <a:r>
              <a:rPr lang="en-GB" b="1" dirty="0"/>
              <a:t>A21  Personal and Critical Investigation</a:t>
            </a:r>
          </a:p>
          <a:p>
            <a:r>
              <a:rPr lang="en-GB" dirty="0"/>
              <a:t>Completed in school and at home</a:t>
            </a:r>
          </a:p>
        </p:txBody>
      </p:sp>
      <p:sp>
        <p:nvSpPr>
          <p:cNvPr id="8" name="TextBox 7"/>
          <p:cNvSpPr txBox="1"/>
          <p:nvPr/>
        </p:nvSpPr>
        <p:spPr>
          <a:xfrm>
            <a:off x="7108372" y="4855712"/>
            <a:ext cx="3650748" cy="1754326"/>
          </a:xfrm>
          <a:prstGeom prst="rect">
            <a:avLst/>
          </a:prstGeom>
          <a:solidFill>
            <a:schemeClr val="bg1"/>
          </a:solidFill>
        </p:spPr>
        <p:txBody>
          <a:bodyPr wrap="square" rtlCol="0">
            <a:spAutoFit/>
          </a:bodyPr>
          <a:lstStyle/>
          <a:p>
            <a:r>
              <a:rPr lang="en-GB" b="1" dirty="0"/>
              <a:t>A2 2 Thematic Outcome</a:t>
            </a:r>
          </a:p>
          <a:p>
            <a:r>
              <a:rPr lang="en-GB" dirty="0"/>
              <a:t>Completed in school and at home</a:t>
            </a:r>
          </a:p>
          <a:p>
            <a:endParaRPr lang="en-GB" dirty="0"/>
          </a:p>
          <a:p>
            <a:r>
              <a:rPr lang="en-GB" dirty="0"/>
              <a:t>Final outcome completed in controlled 15 hr Exam conditions in school </a:t>
            </a:r>
          </a:p>
        </p:txBody>
      </p:sp>
    </p:spTree>
    <p:extLst>
      <p:ext uri="{BB962C8B-B14F-4D97-AF65-F5344CB8AC3E}">
        <p14:creationId xmlns:p14="http://schemas.microsoft.com/office/powerpoint/2010/main" val="476812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346</Words>
  <Application>Microsoft Office PowerPoint</Application>
  <PresentationFormat>Widescreen</PresentationFormat>
  <Paragraphs>30</Paragraphs>
  <Slides>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AS, ALevel  ART&amp; DESIGN</vt:lpstr>
      <vt:lpstr>Please view this short video about the creative industries </vt:lpstr>
      <vt:lpstr>What will be especially important for me to succeed on this course? You need to have shown a good level of artistic skill at GCSE and enjoy art. You must have a desire to learn new skills and develop your visual language. You should be a independent, hard worker who is prepared to carry out your ideas resulting in ambitious, creative and exciting work with the capability to work under your own initiative. You could go on to take a higher qualification in Art &amp; Design such as A-level. Skills and creativity promoted by taking Art &amp; Design are important in various career paths.</vt:lpstr>
      <vt:lpstr>PowerPoint Presentation</vt:lpstr>
      <vt:lpstr>Course content AS</vt:lpstr>
      <vt:lpstr>A2 Course Content</vt:lpstr>
    </vt:vector>
  </TitlesOfParts>
  <Company>C2k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ALevel  ART&amp; DESIGN</dc:title>
  <dc:creator>J Grant</dc:creator>
  <cp:lastModifiedBy>J Grant</cp:lastModifiedBy>
  <cp:revision>7</cp:revision>
  <dcterms:created xsi:type="dcterms:W3CDTF">2021-01-12T15:01:52Z</dcterms:created>
  <dcterms:modified xsi:type="dcterms:W3CDTF">2024-01-09T14:36:36Z</dcterms:modified>
</cp:coreProperties>
</file>